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ando Santos" initials="AS" lastIdx="1" clrIdx="0">
    <p:extLst>
      <p:ext uri="{19B8F6BF-5375-455C-9EA6-DF929625EA0E}">
        <p15:presenceInfo xmlns:p15="http://schemas.microsoft.com/office/powerpoint/2012/main" userId="138f78a4d724b2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86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19C5-E119-4002-B9B9-C3167B27E051}" type="datetimeFigureOut">
              <a:rPr lang="fr-CH" smtClean="0"/>
              <a:t>28.04.2020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14166-5CAB-4203-8AEE-A4B053A9E5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18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3452-2654-43BC-83DA-4F7D219C255B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6262-E44B-4AAB-9240-F1CAB8C39996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A7D-A926-483F-89C0-F552223E35E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AD13-EFE5-4856-8B0B-6BA3A0732063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EA7F-8343-4C53-9E00-6AFC2ABABAC1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24A2-6F82-41E1-94B2-2F760E716F47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5D32-BC7F-4058-976A-ED34D60DA431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E36D-D266-43DA-BB9D-F9E3FDB5BF8B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7850-D435-4E7A-A723-FEF5C5739B97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FEC8-3FF9-45D7-B2DA-6378B7C6E701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2888-A94C-4E8E-8F85-504FBFFD839E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1714-7A9A-4D6B-9A2E-B7B22D13C845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6816-959E-4806-9235-B3E053890E4F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EBC7-EB00-4366-B1BF-92342BC7EC59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D927-1F80-4C9B-8053-38E4218607F4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0F40-8663-4AD8-98BC-B8F78A899879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C36A-3ABC-44A6-AB97-3B37BB5A3731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ra.lib4ri.ch/wsl/islandora/object/wsl:9207/datastream/PDF/view" TargetMode="External"/><Relationship Id="rId2" Type="http://schemas.openxmlformats.org/officeDocument/2006/relationships/hyperlink" Target="https://www.iau-idf.fr/fileadmin/NewEtudes/Etude_1066/La_nature_en_vill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udiar.org/sites/default/files/documents/editeur/etudes/fu_ville_nature.pdf" TargetMode="External"/><Relationship Id="rId4" Type="http://schemas.openxmlformats.org/officeDocument/2006/relationships/hyperlink" Target="https://fr.wikipedia.org/wiki/Trame_vert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parisien.fr/seine-saint-denis-93/tremblay-un-parc-urbain-plus-attractif-demain-10-01-2018-7493157.php" TargetMode="External"/><Relationship Id="rId3" Type="http://schemas.openxmlformats.org/officeDocument/2006/relationships/hyperlink" Target="http://dune.univ-angers.fr/fichiers/15005911/20172MGEO7387/fichier/7387F.pdf" TargetMode="External"/><Relationship Id="rId7" Type="http://schemas.openxmlformats.org/officeDocument/2006/relationships/hyperlink" Target="https://www.francebleu.fr/infos/faits-divers-justice/un-square-au-nom-du-lieutenant-colonel-arnaud-beltrame-a-ales-1522059885" TargetMode="External"/><Relationship Id="rId2" Type="http://schemas.openxmlformats.org/officeDocument/2006/relationships/hyperlink" Target="http://www.trameverteetbleue.fr/sites/default/files/references_bibliographiques/guidetk-nature-ville_eauxrivieresbretagn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.ch/document/entre-rhone-saleve-nature-retrouve-son-chemin-atmb-etat-geneve-inaugurent-viry-premier-pont-dedie-faune-sauvage-au-dessus-autoroute-blanche" TargetMode="External"/><Relationship Id="rId5" Type="http://schemas.openxmlformats.org/officeDocument/2006/relationships/hyperlink" Target="https://www.lausanne-tourisme.ch/fr/Z11149/garden-parties-mon-repos" TargetMode="External"/><Relationship Id="rId4" Type="http://schemas.openxmlformats.org/officeDocument/2006/relationships/hyperlink" Target="https://www.nyon.ch/fr/vivre/parcs-jardins/square-perdtemps-909-11387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bleu.fr/infos/faits-divers-justice/un-square-au-nom-du-lieutenant-colonel-arnaud-beltrame-a-ales-152205988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parisien.fr/seine-saint-denis-93/tremblay-un-parc-urbain-plus-attractif-demain-10-01-2018-7493157.ph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.ch/document/entre-rhone-saleve-nature-retrouve-son-chemin-atmb-etat-geneve-inaugurent-viry-premier-pont-dedie-faune-sauvage-au-dessus-autoroute-blanch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9DA12-2904-4F98-8E86-9C1F86AAA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La nature en ville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CFBFF0-4161-4D87-93A3-E8DAE6BBB1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Par Mariana Assunção|2M05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5CFFE4-3641-4B61-BA3B-F0321729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2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EEE6C-3F9E-47AD-8730-E27F9996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Avantages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A618CF-89C6-4894-87F3-11C2142C9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Permet de lutter contre le réchauffement climatique</a:t>
            </a:r>
            <a:br>
              <a:rPr lang="fr-CH" dirty="0"/>
            </a:br>
            <a:endParaRPr lang="fr-CH" dirty="0"/>
          </a:p>
          <a:p>
            <a:r>
              <a:rPr lang="fr-CH" dirty="0"/>
              <a:t>Purification de la qualité de l’air</a:t>
            </a:r>
            <a:br>
              <a:rPr lang="fr-CH" dirty="0"/>
            </a:br>
            <a:endParaRPr lang="fr-CH" dirty="0"/>
          </a:p>
          <a:p>
            <a:r>
              <a:rPr lang="fr-CH" dirty="0"/>
              <a:t>Améliore qualité de l’eau</a:t>
            </a:r>
            <a:br>
              <a:rPr lang="fr-CH" dirty="0"/>
            </a:br>
            <a:endParaRPr lang="fr-CH" dirty="0"/>
          </a:p>
          <a:p>
            <a:r>
              <a:rPr lang="fr-CH" dirty="0"/>
              <a:t>Réduction des inondations</a:t>
            </a:r>
            <a:br>
              <a:rPr lang="fr-CH" dirty="0"/>
            </a:br>
            <a:endParaRPr lang="fr-CH" dirty="0"/>
          </a:p>
          <a:p>
            <a:r>
              <a:rPr lang="fr-CH" dirty="0"/>
              <a:t>Source de bien-être, création de liens sociaux</a:t>
            </a:r>
            <a:br>
              <a:rPr lang="fr-CH" dirty="0"/>
            </a:br>
            <a:endParaRPr lang="fr-CH" dirty="0"/>
          </a:p>
          <a:p>
            <a:r>
              <a:rPr lang="fr-CH" dirty="0"/>
              <a:t>Donne une image positive et attractive de la ville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0E5C30-1338-4FCA-8BE3-1A991ED2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1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9E858-0FD5-4DC5-95AA-E8D77024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Inconvénients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25491F-8523-47C2-820E-2F8061A90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Fréquentation très tributaire des conditions météorologiques et des rythmes scolaires</a:t>
            </a:r>
            <a:br>
              <a:rPr lang="fr-CH" dirty="0"/>
            </a:br>
            <a:endParaRPr lang="fr-CH" dirty="0"/>
          </a:p>
          <a:p>
            <a:r>
              <a:rPr lang="fr-CH" dirty="0"/>
              <a:t>Coûteux</a:t>
            </a:r>
            <a:br>
              <a:rPr lang="fr-CH" dirty="0"/>
            </a:br>
            <a:endParaRPr lang="fr-CH" dirty="0"/>
          </a:p>
          <a:p>
            <a:r>
              <a:rPr lang="fr-CH" dirty="0"/>
              <a:t>Peut renforcer les inégalités sociales:</a:t>
            </a:r>
          </a:p>
          <a:p>
            <a:pPr lvl="1"/>
            <a:r>
              <a:rPr lang="fr-CH" dirty="0"/>
              <a:t>Plus un logement est proche d’un espace vert plus il est cher</a:t>
            </a:r>
          </a:p>
          <a:p>
            <a:pPr lvl="1"/>
            <a:r>
              <a:rPr lang="fr-CH" dirty="0"/>
              <a:t>Le populations modeste quittent ces quartiers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69D1C3-0A9D-4B27-A0C9-63967CC2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06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B9DB4-0313-4B9B-BD1A-022A5149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747CE5-38BE-4D77-8522-3BF52976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Oui, c’est une utopie sociale, car il est très difficile d’intégrer la nature à la</a:t>
            </a:r>
            <a:br>
              <a:rPr lang="fr-CH" dirty="0"/>
            </a:br>
            <a:br>
              <a:rPr lang="fr-CH" dirty="0"/>
            </a:br>
            <a:r>
              <a:rPr lang="fr-CH" dirty="0"/>
              <a:t>ville. Nous n’arrivons pas à atteindre un système parfait, car il y a beaucoup de</a:t>
            </a:r>
            <a:br>
              <a:rPr lang="fr-CH" dirty="0"/>
            </a:br>
            <a:br>
              <a:rPr lang="fr-CH" dirty="0"/>
            </a:br>
            <a:r>
              <a:rPr lang="fr-CH" dirty="0"/>
              <a:t>paramètres a prendre en compte.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B032A9-9FCA-4574-B458-09B55B48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0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B286A-FDFE-4BDE-A12B-157DF041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DA3484-7CA0-4C4D-8597-15206AA2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8410"/>
            <a:ext cx="8596668" cy="513915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CH" dirty="0"/>
              <a:t>JAEGER Annabelle, « La nature en ville : comment accélérer la dynamique ? », </a:t>
            </a:r>
            <a:r>
              <a:rPr lang="fr-CH" i="1" dirty="0"/>
              <a:t>Les avis du CESE, </a:t>
            </a:r>
            <a:r>
              <a:rPr lang="fr-CH" dirty="0"/>
              <a:t>juillet 2018.</a:t>
            </a:r>
          </a:p>
          <a:p>
            <a:pPr lvl="0"/>
            <a:r>
              <a:rPr lang="fr-CH" dirty="0"/>
              <a:t>BOUTEFEU Emmanuel, « La nature en ville : des enjeux paysagers et sociétaux », </a:t>
            </a:r>
            <a:r>
              <a:rPr lang="fr-CH" i="1" dirty="0" err="1"/>
              <a:t>Géoconfluences</a:t>
            </a:r>
            <a:r>
              <a:rPr lang="fr-CH" i="1" dirty="0"/>
              <a:t>,</a:t>
            </a:r>
            <a:r>
              <a:rPr lang="fr-CH" dirty="0"/>
              <a:t> avril 2007.</a:t>
            </a:r>
          </a:p>
          <a:p>
            <a:pPr lvl="0"/>
            <a:r>
              <a:rPr lang="fr-CH" dirty="0"/>
              <a:t>RENARD Jean-Pierre, « La Nature ? Un concept bien complexe pour le géographe ! », </a:t>
            </a:r>
            <a:r>
              <a:rPr lang="fr-CH" i="1" dirty="0"/>
              <a:t>Territoire en mouvement Revue de géographie et aménagement, </a:t>
            </a:r>
            <a:r>
              <a:rPr lang="fr-CH" dirty="0"/>
              <a:t>2012</a:t>
            </a:r>
          </a:p>
          <a:p>
            <a:pPr lvl="0"/>
            <a:r>
              <a:rPr lang="fr-CH" dirty="0"/>
              <a:t>EMELIANOFF </a:t>
            </a:r>
            <a:r>
              <a:rPr lang="fr-CH" dirty="0" err="1"/>
              <a:t>Cyria</a:t>
            </a:r>
            <a:r>
              <a:rPr lang="fr-CH" dirty="0"/>
              <a:t>, « L’écologie urbaine entre science et urbanisme », In : </a:t>
            </a:r>
            <a:r>
              <a:rPr lang="fr-CH" dirty="0" err="1"/>
              <a:t>Quaderni</a:t>
            </a:r>
            <a:r>
              <a:rPr lang="fr-CH" dirty="0"/>
              <a:t>, n°43, 2000-2001</a:t>
            </a:r>
          </a:p>
          <a:p>
            <a:pPr lvl="0"/>
            <a:r>
              <a:rPr lang="fr-CH" dirty="0"/>
              <a:t> LÜTHIE Dave, </a:t>
            </a:r>
            <a:r>
              <a:rPr lang="fr-CH" i="1" dirty="0"/>
              <a:t>Lausanne- Parcs et jardins publics</a:t>
            </a:r>
            <a:r>
              <a:rPr lang="fr-CH" dirty="0"/>
              <a:t>, Berne : Architecture de poche 2, 2014.</a:t>
            </a:r>
          </a:p>
          <a:p>
            <a:pPr lvl="0"/>
            <a:r>
              <a:rPr lang="fr-CH" dirty="0"/>
              <a:t>ELTCHANINOFF Michel, </a:t>
            </a:r>
            <a:r>
              <a:rPr lang="fr-CH" i="1" dirty="0"/>
              <a:t>La Ville rêvée des philosophes,</a:t>
            </a:r>
            <a:r>
              <a:rPr lang="fr-CH" dirty="0"/>
              <a:t> Paris : Philosophie magazine Éditeur, 2019.</a:t>
            </a:r>
          </a:p>
          <a:p>
            <a:pPr lvl="0"/>
            <a:r>
              <a:rPr lang="fr-CH" u="sng" dirty="0">
                <a:hlinkClick r:id="rId2"/>
              </a:rPr>
              <a:t>https://www.iau-idf.fr/fileadmin/NewEtudes/Etude_1066/La_nature_en_ville.pdf</a:t>
            </a:r>
            <a:endParaRPr lang="fr-CH" dirty="0"/>
          </a:p>
          <a:p>
            <a:pPr lvl="0"/>
            <a:r>
              <a:rPr lang="fr-CH" u="sng" dirty="0">
                <a:hlinkClick r:id="rId3"/>
              </a:rPr>
              <a:t>https://www.dora.lib4ri.ch/wsl/islandora/object/wsl%3A9207/datastream/PDF/view</a:t>
            </a:r>
            <a:endParaRPr lang="fr-CH" dirty="0"/>
          </a:p>
          <a:p>
            <a:pPr lvl="0"/>
            <a:r>
              <a:rPr lang="fr-CH" u="sng" dirty="0">
                <a:hlinkClick r:id="rId4"/>
              </a:rPr>
              <a:t>https://fr.wikipedia.org/wiki/Trame_verte</a:t>
            </a:r>
            <a:endParaRPr lang="fr-CH" dirty="0"/>
          </a:p>
          <a:p>
            <a:pPr lvl="0"/>
            <a:r>
              <a:rPr lang="fr-CH" u="sng" dirty="0">
                <a:hlinkClick r:id="rId5"/>
              </a:rPr>
              <a:t>https://www.audiar.org/sites/default/files/documents/editeur/etudes/fu_ville_nature.pdf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AE9D22-92F5-4560-A633-DFAAB3E2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2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5AD72-B5DE-4CF5-AFEE-917E9B3B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B85E6D-706F-45E7-9DF0-C6D90CD8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CH" u="sng" dirty="0">
                <a:hlinkClick r:id="rId2"/>
              </a:rPr>
              <a:t>http://www.trameverteetbleue.fr/sites/default/files/references_bibliographiques/guidetk-nature-ville_eauxrivieresbretagne.pdf</a:t>
            </a:r>
            <a:endParaRPr lang="fr-CH" dirty="0"/>
          </a:p>
          <a:p>
            <a:pPr lvl="0"/>
            <a:r>
              <a:rPr lang="fr-CH" u="sng" dirty="0">
                <a:hlinkClick r:id="rId3"/>
              </a:rPr>
              <a:t>http://dune.univ-angers.fr/fichiers/15005911/20172MGEO7387/fichier/7387F.pdf</a:t>
            </a:r>
            <a:endParaRPr lang="fr-CH" dirty="0"/>
          </a:p>
          <a:p>
            <a:pPr lvl="0"/>
            <a:r>
              <a:rPr lang="fr-CH" u="sng" dirty="0">
                <a:hlinkClick r:id="rId4"/>
              </a:rPr>
              <a:t>https://www.nyon.ch/fr/vivre/parcs-jardins/square-perdtemps-909-113878</a:t>
            </a:r>
            <a:endParaRPr lang="fr-CH" dirty="0"/>
          </a:p>
          <a:p>
            <a:pPr lvl="0"/>
            <a:r>
              <a:rPr lang="fr-CH" u="sng" dirty="0">
                <a:hlinkClick r:id="rId5"/>
              </a:rPr>
              <a:t>https://www.lausanne-tourisme.ch/fr/Z11149/garden-parties-mon-repos</a:t>
            </a:r>
            <a:endParaRPr lang="fr-CH" dirty="0"/>
          </a:p>
          <a:p>
            <a:r>
              <a:rPr lang="fr-CH" u="sng" dirty="0">
                <a:hlinkClick r:id="rId6"/>
              </a:rPr>
              <a:t>https://www.ge.ch/document/entre-rhone-saleve-nature-retrouve-son-chemin-atmb-etat-geneve-inaugurent-viry-premier-pont-dedie-faune-sauvage-au-dessus-autoroute-blanche</a:t>
            </a:r>
            <a:endParaRPr lang="fr-CH" u="sng" dirty="0"/>
          </a:p>
          <a:p>
            <a:r>
              <a:rPr lang="fr-CH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https://www.francebleu.fr/infos/faits-divers-justice/un-square-au-nom-du-lieutenant-colonel-arnaud-beltrame-a-ales-1522059885</a:t>
            </a:r>
            <a:endParaRPr lang="fr-CH" dirty="0">
              <a:solidFill>
                <a:schemeClr val="accent1"/>
              </a:solidFill>
            </a:endParaRPr>
          </a:p>
          <a:p>
            <a:r>
              <a:rPr lang="fr-CH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http://www.leparisien.fr/seine-saint-denis-93/tremblay-un-parc-urbain-plus-attractif-demain-10-01-2018-7493157.php</a:t>
            </a:r>
            <a:endParaRPr lang="fr-CH" dirty="0">
              <a:solidFill>
                <a:schemeClr val="accent1"/>
              </a:solidFill>
            </a:endParaRPr>
          </a:p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F31061-931D-43FC-96CF-CE4D1B9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8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B8D2D-A80C-44BE-8CD9-E8DCE68B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Problématique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A0BC1F-9C53-4E85-B5B0-AE9EFD840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1930400"/>
            <a:ext cx="89617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4000" dirty="0"/>
              <a:t>La nature en ville, une utopie sociale?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36C14-B58F-438C-B604-F4A1B3CD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age 5" descr="Une image contenant extérieur, herbe, arbre, parc&#10;&#10;Description générée avec un niveau de confiance très élevé">
            <a:extLst>
              <a:ext uri="{FF2B5EF4-FFF2-40B4-BE49-F238E27FC236}">
                <a16:creationId xmlns:a16="http://schemas.microsoft.com/office/drawing/2014/main" id="{EC1FB28C-DE91-4A2F-B924-92FC36E4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816948"/>
            <a:ext cx="5372566" cy="383319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77096A5-53E9-47E4-93F9-631F3F114E92}"/>
              </a:ext>
            </a:extLst>
          </p:cNvPr>
          <p:cNvSpPr txBox="1"/>
          <p:nvPr/>
        </p:nvSpPr>
        <p:spPr>
          <a:xfrm>
            <a:off x="6142102" y="3450273"/>
            <a:ext cx="3681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>
                    <a:lumMod val="65000"/>
                  </a:schemeClr>
                </a:solidFill>
              </a:rPr>
              <a:t>BOUTEFEU Emmanuel, « La nature en ville : des enjeux paysagers et sociétaux », </a:t>
            </a:r>
            <a:r>
              <a:rPr lang="fr-CH" i="1" dirty="0" err="1">
                <a:solidFill>
                  <a:schemeClr val="bg1">
                    <a:lumMod val="65000"/>
                  </a:schemeClr>
                </a:solidFill>
              </a:rPr>
              <a:t>Géoconfluences</a:t>
            </a:r>
            <a:r>
              <a:rPr lang="fr-CH" i="1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fr-CH" dirty="0">
                <a:solidFill>
                  <a:schemeClr val="bg1">
                    <a:lumMod val="65000"/>
                  </a:schemeClr>
                </a:solidFill>
              </a:rPr>
              <a:t> avril 2007.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3404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27FE6-C856-422D-A1B5-D5C36F1B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Définitions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9C4D2-E6CB-4A74-8B15-BB72A549C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u="sng" dirty="0"/>
              <a:t>Nature:</a:t>
            </a:r>
            <a:r>
              <a:rPr lang="fr-CH" sz="2400" dirty="0"/>
              <a:t> air, eau, sol, micro-organismes, faune, flore, milieux naturels et semi-naturels, agricoles et forestiers, squares, jardins, parcs publiques, toitures et murs végétalisés.</a:t>
            </a:r>
          </a:p>
          <a:p>
            <a:pPr marL="0" indent="0">
              <a:buNone/>
            </a:pPr>
            <a:endParaRPr lang="fr-CH" sz="2400" dirty="0"/>
          </a:p>
          <a:p>
            <a:r>
              <a:rPr lang="fr-CH" sz="2400" u="sng" dirty="0"/>
              <a:t>Ville: </a:t>
            </a:r>
            <a:r>
              <a:rPr lang="fr-CH" sz="2400" dirty="0"/>
              <a:t>territoire urbain et périurbain.</a:t>
            </a:r>
            <a:endParaRPr lang="fr-CH" sz="2400" u="sng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BDBF1C-CF58-4721-8D4B-F0DAC3FE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C6DCB8-785F-4E43-9625-31FA8070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z="1050" dirty="0"/>
              <a:t>définition tirée de JAEGER Annabelle, « La nature en ville : comment accélérer la dynamique ? », Les avis du CESE, juillet 2018.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3603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CAC2C-DC51-48BE-941C-551B6ED9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5211F9-3216-4C32-B743-D8D11FFCB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9176"/>
            <a:ext cx="8596668" cy="4795796"/>
          </a:xfrm>
        </p:spPr>
        <p:txBody>
          <a:bodyPr>
            <a:normAutofit fontScale="70000" lnSpcReduction="20000"/>
          </a:bodyPr>
          <a:lstStyle/>
          <a:p>
            <a:r>
              <a:rPr lang="fr-CH" sz="2300" dirty="0"/>
              <a:t>Quelques informations</a:t>
            </a:r>
            <a:br>
              <a:rPr lang="fr-CH" sz="2300" dirty="0"/>
            </a:br>
            <a:endParaRPr lang="fr-CH" sz="2300" dirty="0"/>
          </a:p>
          <a:p>
            <a:r>
              <a:rPr lang="fr-CH" sz="2300" dirty="0"/>
              <a:t>Squares</a:t>
            </a:r>
            <a:br>
              <a:rPr lang="fr-CH" sz="2300" dirty="0"/>
            </a:br>
            <a:endParaRPr lang="fr-CH" sz="2300" dirty="0"/>
          </a:p>
          <a:p>
            <a:r>
              <a:rPr lang="fr-CH" sz="2300" dirty="0"/>
              <a:t>Parcs urbains</a:t>
            </a:r>
            <a:br>
              <a:rPr lang="fr-CH" sz="2300" dirty="0"/>
            </a:br>
            <a:endParaRPr lang="fr-CH" sz="2300" dirty="0"/>
          </a:p>
          <a:p>
            <a:r>
              <a:rPr lang="fr-CH" sz="2300" dirty="0"/>
              <a:t>Corridors biologiques</a:t>
            </a:r>
            <a:br>
              <a:rPr lang="fr-CH" sz="2300" dirty="0"/>
            </a:br>
            <a:endParaRPr lang="fr-CH" sz="2300" dirty="0"/>
          </a:p>
          <a:p>
            <a:r>
              <a:rPr lang="fr-CH" sz="2300" dirty="0"/>
              <a:t>Trame verte</a:t>
            </a:r>
            <a:br>
              <a:rPr lang="fr-CH" sz="2300" dirty="0"/>
            </a:br>
            <a:endParaRPr lang="fr-CH" sz="2300" dirty="0"/>
          </a:p>
          <a:p>
            <a:r>
              <a:rPr lang="fr-CH" sz="2300" dirty="0"/>
              <a:t>Avantages</a:t>
            </a:r>
            <a:br>
              <a:rPr lang="fr-CH" sz="2300" dirty="0"/>
            </a:br>
            <a:endParaRPr lang="fr-CH" sz="2300" dirty="0"/>
          </a:p>
          <a:p>
            <a:r>
              <a:rPr lang="fr-CH" sz="2300" dirty="0"/>
              <a:t>Inconvénients</a:t>
            </a:r>
            <a:br>
              <a:rPr lang="fr-CH" sz="2300" dirty="0"/>
            </a:br>
            <a:endParaRPr lang="fr-CH" sz="2300" dirty="0"/>
          </a:p>
          <a:p>
            <a:r>
              <a:rPr lang="fr-CH" sz="2300" dirty="0"/>
              <a:t>Conclusion</a:t>
            </a:r>
            <a:br>
              <a:rPr lang="fr-CH" sz="2300" dirty="0"/>
            </a:br>
            <a:endParaRPr lang="fr-CH" sz="2300" dirty="0"/>
          </a:p>
          <a:p>
            <a:r>
              <a:rPr lang="fr-CH" sz="2300" dirty="0"/>
              <a:t>Bibliographie</a:t>
            </a:r>
          </a:p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64F5C5-712A-489B-8AEC-C4B312DB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7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FFEBE-BDE1-41D8-9A1A-CA4EA6FE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fr-CH" dirty="0"/>
              <a:t>Quelques informations</a:t>
            </a:r>
          </a:p>
        </p:txBody>
      </p:sp>
      <p:pic>
        <p:nvPicPr>
          <p:cNvPr id="5" name="Image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7F159DBA-7CE9-4154-95E9-08F630D9A4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74" y="2159331"/>
            <a:ext cx="5283289" cy="3090725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C13346-BD12-4577-9247-8895B4382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H" sz="1500"/>
              <a:t>50% de la population mondiale vit en ville.</a:t>
            </a:r>
          </a:p>
          <a:p>
            <a:pPr>
              <a:lnSpc>
                <a:spcPct val="90000"/>
              </a:lnSpc>
            </a:pPr>
            <a:r>
              <a:rPr lang="fr-CH" sz="1500"/>
              <a:t>90% des Français veulent instaurer la nature en ville.</a:t>
            </a:r>
          </a:p>
          <a:p>
            <a:pPr>
              <a:lnSpc>
                <a:spcPct val="90000"/>
              </a:lnSpc>
            </a:pPr>
            <a:r>
              <a:rPr lang="fr-CH" sz="1500"/>
              <a:t>Pour la plupart des gens, la nature en ville permettrait d’améliorer la qualité de vie de la population.</a:t>
            </a:r>
          </a:p>
          <a:p>
            <a:pPr>
              <a:lnSpc>
                <a:spcPct val="90000"/>
              </a:lnSpc>
            </a:pPr>
            <a:r>
              <a:rPr lang="fr-CH" sz="1500"/>
              <a:t>Aujourd’hui, et de plus en plus, l’idée de préservé la nature est très étendue.</a:t>
            </a:r>
          </a:p>
          <a:p>
            <a:pPr>
              <a:lnSpc>
                <a:spcPct val="90000"/>
              </a:lnSpc>
            </a:pPr>
            <a:r>
              <a:rPr lang="fr-CH" sz="1500"/>
              <a:t>Plus la surface d’un espace vert est grande, plus sa richesse en nombre d’espèces augmente.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C4D86C-568D-40BA-8914-70B34FC7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73955F-A50D-4DBD-9780-C83A6317B476}"/>
              </a:ext>
            </a:extLst>
          </p:cNvPr>
          <p:cNvSpPr txBox="1"/>
          <p:nvPr/>
        </p:nvSpPr>
        <p:spPr>
          <a:xfrm>
            <a:off x="943429" y="5394676"/>
            <a:ext cx="51525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bg1">
                    <a:lumMod val="50000"/>
                  </a:schemeClr>
                </a:solidFill>
              </a:rPr>
              <a:t>Tiré de BOUTEFEU Emmanuel, « La nature en ville : des enjeux paysagers et sociétaux », </a:t>
            </a:r>
            <a:r>
              <a:rPr lang="fr-CH" sz="1400" i="1" dirty="0" err="1">
                <a:solidFill>
                  <a:schemeClr val="bg1">
                    <a:lumMod val="50000"/>
                  </a:schemeClr>
                </a:solidFill>
              </a:rPr>
              <a:t>Géoconfluences</a:t>
            </a:r>
            <a:r>
              <a:rPr lang="fr-CH" sz="1400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fr-CH" sz="1400" dirty="0">
                <a:solidFill>
                  <a:schemeClr val="bg1">
                    <a:lumMod val="50000"/>
                  </a:schemeClr>
                </a:solidFill>
              </a:rPr>
              <a:t> avril 2007.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0033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herbe, extérieur, parc, bâtiment&#10;&#10;Description générée avec un niveau de confiance très élevé">
            <a:extLst>
              <a:ext uri="{FF2B5EF4-FFF2-40B4-BE49-F238E27FC236}">
                <a16:creationId xmlns:a16="http://schemas.microsoft.com/office/drawing/2014/main" id="{7C3BA942-CC92-49CA-9C1E-065B5A4A4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2" r="18711" b="-2"/>
          <a:stretch/>
        </p:blipFill>
        <p:spPr>
          <a:xfrm>
            <a:off x="4041253" y="-4235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99DF59-D772-485E-95B9-20A3D69C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fr-CH" dirty="0"/>
              <a:t>Squares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5692CF-66F1-4739-860C-F5121B4B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fr-CH" dirty="0"/>
              <a:t>Equipement populaire</a:t>
            </a:r>
          </a:p>
          <a:p>
            <a:r>
              <a:rPr lang="fr-CH" dirty="0"/>
              <a:t>Fréquenté par grande tranche d’âge</a:t>
            </a:r>
          </a:p>
          <a:p>
            <a:r>
              <a:rPr lang="fr-CH" dirty="0"/>
              <a:t>Activités variées:</a:t>
            </a:r>
          </a:p>
          <a:p>
            <a:pPr lvl="1"/>
            <a:r>
              <a:rPr lang="fr-CH" dirty="0"/>
              <a:t>Promenade</a:t>
            </a:r>
          </a:p>
          <a:p>
            <a:pPr lvl="1"/>
            <a:r>
              <a:rPr lang="fr-CH" dirty="0"/>
              <a:t>Aires de jeux et de pique-nique</a:t>
            </a:r>
          </a:p>
          <a:p>
            <a:pPr lvl="1"/>
            <a:r>
              <a:rPr lang="fr-CH" dirty="0"/>
              <a:t>Lieu de rencontres, d’échanges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C6D90B-C557-4A08-9453-2BC79038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80DC25-EA49-4518-B0C2-DFB45CEBF781}"/>
              </a:ext>
            </a:extLst>
          </p:cNvPr>
          <p:cNvSpPr txBox="1"/>
          <p:nvPr/>
        </p:nvSpPr>
        <p:spPr>
          <a:xfrm>
            <a:off x="471582" y="6124398"/>
            <a:ext cx="394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>
                    <a:lumMod val="65000"/>
                  </a:schemeClr>
                </a:solidFill>
              </a:rPr>
              <a:t>Image tirée de </a:t>
            </a:r>
            <a:r>
              <a:rPr lang="fr-CH" sz="12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https://www.francebleu.fr/infos/faits-divers-justice/un-square-au-nom-du-lieutenant-colonel-arnaud-beltrame-a-ales-1522059885</a:t>
            </a:r>
            <a:endParaRPr lang="fr-CH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8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268A34-27C1-4FC2-B876-A178A329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fr-CH" dirty="0"/>
              <a:t>Parc urbains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D9AEE-AD8D-44DE-944E-C9419DB6B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88" y="2114551"/>
            <a:ext cx="2934714" cy="4063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Très prisés par citadins</a:t>
            </a:r>
          </a:p>
          <a:p>
            <a:pPr>
              <a:lnSpc>
                <a:spcPct val="90000"/>
              </a:lnSpc>
            </a:pPr>
            <a:r>
              <a:rPr lang="fr-CH" dirty="0"/>
              <a:t>Séduisent tout le monde si installations ludiques</a:t>
            </a:r>
          </a:p>
          <a:p>
            <a:pPr>
              <a:lnSpc>
                <a:spcPct val="90000"/>
              </a:lnSpc>
            </a:pPr>
            <a:r>
              <a:rPr lang="fr-CH" dirty="0"/>
              <a:t>Plus fréquenté qu’un square (surtout en soirée et les week-ends)</a:t>
            </a:r>
          </a:p>
          <a:p>
            <a:pPr>
              <a:lnSpc>
                <a:spcPct val="90000"/>
              </a:lnSpc>
            </a:pPr>
            <a:r>
              <a:rPr lang="fr-CH" dirty="0"/>
              <a:t>Attirent aussi les habitants périurbains</a:t>
            </a:r>
          </a:p>
          <a:p>
            <a:pPr>
              <a:lnSpc>
                <a:spcPct val="90000"/>
              </a:lnSpc>
            </a:pPr>
            <a:r>
              <a:rPr lang="fr-CH" dirty="0"/>
              <a:t>Symbole de tranquillité et de propreté</a:t>
            </a:r>
          </a:p>
        </p:txBody>
      </p:sp>
      <p:pic>
        <p:nvPicPr>
          <p:cNvPr id="1026" name="Picture 2" descr=" Vue d’architecte d futur parc urbain de Tremblay-en-France, 11 ha situés à côté de la mairie. ">
            <a:extLst>
              <a:ext uri="{FF2B5EF4-FFF2-40B4-BE49-F238E27FC236}">
                <a16:creationId xmlns:a16="http://schemas.microsoft.com/office/drawing/2014/main" id="{6B2DA8CE-929D-40C3-B4B6-EFD169C1F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r="9038" b="-3"/>
          <a:stretch/>
        </p:blipFill>
        <p:spPr bwMode="auto">
          <a:xfrm>
            <a:off x="672571" y="2112962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FE4FDE-E61B-422B-B47A-38D2EFAF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53DEA8-F569-4C95-8BA7-1AC5874DBCF2}"/>
              </a:ext>
            </a:extLst>
          </p:cNvPr>
          <p:cNvSpPr txBox="1"/>
          <p:nvPr/>
        </p:nvSpPr>
        <p:spPr>
          <a:xfrm>
            <a:off x="568991" y="6177886"/>
            <a:ext cx="734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bg1">
                    <a:lumMod val="65000"/>
                  </a:schemeClr>
                </a:solidFill>
              </a:rPr>
              <a:t>Image tirée de </a:t>
            </a:r>
            <a:r>
              <a:rPr lang="fr-CH" sz="14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http://www.leparisien.fr/seine-saint-denis-93/tremblay-un-parc-urbain-plus-attractif-demain-10-01-2018-7493157.php</a:t>
            </a:r>
            <a:endParaRPr lang="fr-CH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AFBE8-ED59-4CA0-A955-E8FF90DC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fr-CH"/>
              <a:t>Corridors biologiques</a:t>
            </a:r>
            <a:endParaRPr lang="fr-CH" dirty="0"/>
          </a:p>
        </p:txBody>
      </p:sp>
      <p:pic>
        <p:nvPicPr>
          <p:cNvPr id="7" name="Image 6" descr="Vue de l'ecopont de Viry apres plantations">
            <a:extLst>
              <a:ext uri="{FF2B5EF4-FFF2-40B4-BE49-F238E27FC236}">
                <a16:creationId xmlns:a16="http://schemas.microsoft.com/office/drawing/2014/main" id="{B38D51C8-B002-4E1D-BCF9-E3DBB441D59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8" r="-2" b="-2"/>
          <a:stretch/>
        </p:blipFill>
        <p:spPr bwMode="auto">
          <a:xfrm>
            <a:off x="817474" y="2159331"/>
            <a:ext cx="5283289" cy="3782047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B9DFFF-8F18-481B-9452-3A01F9E94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r>
              <a:rPr lang="fr-CH" sz="1500"/>
              <a:t>Luttent contre l’érosion de la biodiversité</a:t>
            </a:r>
          </a:p>
          <a:p>
            <a:r>
              <a:rPr lang="fr-CH" sz="1500"/>
              <a:t>Créent réseaux de voies vertes</a:t>
            </a:r>
          </a:p>
          <a:p>
            <a:r>
              <a:rPr lang="fr-CH" sz="1500"/>
              <a:t>Servent de connexion entre squares et continent rural ou de berges d’un cours d’eau</a:t>
            </a:r>
          </a:p>
          <a:p>
            <a:r>
              <a:rPr lang="fr-CH" sz="1500"/>
              <a:t>Servent aussi de promenade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05EDF9-2A80-42A3-AED9-7E6A6F13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4772FC-E7FC-49DF-929D-0C378344DB32}"/>
              </a:ext>
            </a:extLst>
          </p:cNvPr>
          <p:cNvSpPr txBox="1"/>
          <p:nvPr/>
        </p:nvSpPr>
        <p:spPr>
          <a:xfrm>
            <a:off x="677334" y="6041362"/>
            <a:ext cx="811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bg1">
                    <a:lumMod val="65000"/>
                  </a:schemeClr>
                </a:solidFill>
              </a:rPr>
              <a:t>Image tirée de </a:t>
            </a:r>
            <a:r>
              <a:rPr lang="fr-CH" sz="1400" u="sng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https://www.ge.ch/document/entre-rhone-saleve-nature-retrouve-son-chemin-atmb-etat-geneve-inaugurent-viry-premier-pont-dedie-faune-sauvage-au-dessus-autoroute-blanche</a:t>
            </a:r>
            <a:endParaRPr lang="fr-CH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2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67D63-ABA7-447E-A877-53DD4AF2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Trame verte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F7E426-C912-4B50-9D02-6D0B2C428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147" y="1696046"/>
            <a:ext cx="6130170" cy="109497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Concept qui date de 1980-1990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Gouvernance très centralisé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Deux catégories: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6D5CA3-E394-41B9-9BFB-F81ACE946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4" y="3211808"/>
            <a:ext cx="4185623" cy="3304117"/>
          </a:xfrm>
        </p:spPr>
        <p:txBody>
          <a:bodyPr/>
          <a:lstStyle/>
          <a:p>
            <a:r>
              <a:rPr lang="fr-CH" dirty="0"/>
              <a:t>Réseau d’espaces verts sans cohérence écologique</a:t>
            </a:r>
          </a:p>
          <a:p>
            <a:r>
              <a:rPr lang="fr-CH" dirty="0"/>
              <a:t>Souvent autour des chemins de promenade/randonnée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9C66CEA-6C09-4BC0-8C8B-769A9B554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3211807"/>
            <a:ext cx="4185617" cy="3304117"/>
          </a:xfrm>
        </p:spPr>
        <p:txBody>
          <a:bodyPr/>
          <a:lstStyle/>
          <a:p>
            <a:r>
              <a:rPr lang="fr-CH" dirty="0"/>
              <a:t>Maillage écologique sur approche scientifique</a:t>
            </a:r>
          </a:p>
          <a:p>
            <a:r>
              <a:rPr lang="fr-CH" dirty="0"/>
              <a:t>Souvent le fait de ville, grande agglomération ou pays d’Europe du Nord (ex: France)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8CBAF5-123B-4416-B873-60929F50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C5D33EF-5E42-4AEB-BDB9-185526C28D0F}"/>
              </a:ext>
            </a:extLst>
          </p:cNvPr>
          <p:cNvCxnSpPr>
            <a:cxnSpLocks/>
          </p:cNvCxnSpPr>
          <p:nvPr/>
        </p:nvCxnSpPr>
        <p:spPr>
          <a:xfrm flipH="1">
            <a:off x="4786132" y="3070232"/>
            <a:ext cx="1" cy="179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92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534</Words>
  <Application>Microsoft Office PowerPoint</Application>
  <PresentationFormat>Grand écran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Facette</vt:lpstr>
      <vt:lpstr>La nature en ville</vt:lpstr>
      <vt:lpstr>Problématique</vt:lpstr>
      <vt:lpstr>Définitions</vt:lpstr>
      <vt:lpstr>Plan</vt:lpstr>
      <vt:lpstr>Quelques informations</vt:lpstr>
      <vt:lpstr>Squares</vt:lpstr>
      <vt:lpstr>Parc urbains</vt:lpstr>
      <vt:lpstr>Corridors biologiques</vt:lpstr>
      <vt:lpstr>Trame verte</vt:lpstr>
      <vt:lpstr>Avantages</vt:lpstr>
      <vt:lpstr>Inconvénients</vt:lpstr>
      <vt:lpstr>Conclusion</vt:lpstr>
      <vt:lpstr>Bibliographie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nature en ville</dc:title>
  <dc:creator>Armando Santos</dc:creator>
  <cp:lastModifiedBy>Armando Santos</cp:lastModifiedBy>
  <cp:revision>1</cp:revision>
  <dcterms:created xsi:type="dcterms:W3CDTF">2020-04-28T09:03:07Z</dcterms:created>
  <dcterms:modified xsi:type="dcterms:W3CDTF">2020-04-28T09:04:29Z</dcterms:modified>
</cp:coreProperties>
</file>